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2"/>
  </p:notesMasterIdLst>
  <p:sldIdLst>
    <p:sldId id="265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D3C"/>
    <a:srgbClr val="00ADEF"/>
    <a:srgbClr val="000ADE"/>
    <a:srgbClr val="D9D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3CBF7A-C205-D5A2-4CE2-0E8726B75FA0}" v="1336" dt="2021-12-11T07:12:44.602"/>
    <p1510:client id="{5EAE2685-A0A8-B2DD-38C1-3682568EF828}" v="4" dt="2022-01-31T05:37:50.977"/>
    <p1510:client id="{AC7C1C51-5DF3-6F4B-9DAF-298003179609}" v="443" dt="2022-01-31T04:27:29.225"/>
    <p1510:client id="{C1A6CC4D-570D-9F5F-EA16-3EA91AAB94EF}" v="42" dt="2021-12-11T10:11:39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93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43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51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080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48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97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803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18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7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15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9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 txBox="1">
            <a:spLocks/>
          </p:cNvSpPr>
          <p:nvPr/>
        </p:nvSpPr>
        <p:spPr>
          <a:xfrm>
            <a:off x="1128585" y="2987758"/>
            <a:ext cx="9695934" cy="1908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ja-JP" b="1" dirty="0">
                <a:solidFill>
                  <a:srgbClr val="002060"/>
                </a:solidFill>
              </a:rPr>
              <a:t>Страновой офис ЮНИСЕФ в Казахстане </a:t>
            </a:r>
          </a:p>
          <a:p>
            <a:pPr algn="ctr">
              <a:lnSpc>
                <a:spcPct val="100000"/>
              </a:lnSpc>
            </a:pPr>
            <a:r>
              <a:rPr lang="ru-RU" altLang="ja-JP" b="1" dirty="0">
                <a:solidFill>
                  <a:srgbClr val="002060"/>
                </a:solidFill>
              </a:rPr>
              <a:t>- Навыки для девочек: программа по разработке наноспутников</a:t>
            </a:r>
            <a:endParaRPr lang="ja-JP" altLang="en-US" b="1" dirty="0">
              <a:solidFill>
                <a:srgbClr val="002060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0" y="6025857"/>
            <a:ext cx="12192000" cy="836713"/>
          </a:xfrm>
          <a:prstGeom prst="rect">
            <a:avLst/>
          </a:prstGeom>
          <a:solidFill>
            <a:srgbClr val="00AD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95" y="6025857"/>
            <a:ext cx="5401429" cy="828793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1973604" y="147484"/>
            <a:ext cx="8005896" cy="2544045"/>
            <a:chOff x="3341038" y="2904270"/>
            <a:chExt cx="8308378" cy="2696012"/>
          </a:xfrm>
        </p:grpSpPr>
        <p:pic>
          <p:nvPicPr>
            <p:cNvPr id="9" name="Picture 4" descr="https://scontent-arn2-2.xx.fbcdn.net/v/t1.0-9/82983433_103984654497591_8640618899764674560_o.png?_nc_cat=105&amp;_nc_ohc=vvgTRyujNFsAX96XXJm&amp;_nc_ht=scontent-arn2-2.xx&amp;oh=a9453797e03ad817fb44ead8efc39f4f&amp;oe=5ECC24D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56"/>
            <a:stretch/>
          </p:blipFill>
          <p:spPr bwMode="auto">
            <a:xfrm>
              <a:off x="3341038" y="2904270"/>
              <a:ext cx="7146977" cy="2696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amirkhan\Documents\лого_технопарка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7405" y="2904270"/>
              <a:ext cx="1512011" cy="2317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516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:split orient="vert"/>
      </p:transition>
    </mc:Choice>
    <mc:Fallback xmlns="">
      <p:transition spd="slow" advClick="0" advTm="10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256102" y="5402973"/>
            <a:ext cx="8531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074D67"/>
                </a:solidFill>
                <a:latin typeface="Futura Md BT" panose="020B0602020204020303" pitchFamily="34" charset="0"/>
              </a:rPr>
              <a:t>UNEPG является совместным проектом </a:t>
            </a:r>
            <a:r>
              <a:rPr lang="ru-RU" sz="2000" dirty="0">
                <a:solidFill>
                  <a:srgbClr val="00B0F0"/>
                </a:solidFill>
                <a:latin typeface="Futura Md BT" panose="020B0602020204020303" pitchFamily="34" charset="0"/>
              </a:rPr>
              <a:t>ЮНИСЕФ Казахстан </a:t>
            </a:r>
            <a:r>
              <a:rPr lang="ru-RU" sz="2000" dirty="0">
                <a:solidFill>
                  <a:srgbClr val="074D67"/>
                </a:solidFill>
                <a:latin typeface="Futura Md BT" panose="020B0602020204020303" pitchFamily="34" charset="0"/>
              </a:rPr>
              <a:t>и Казахского национального университета имени аль–</a:t>
            </a:r>
            <a:r>
              <a:rPr lang="ru-RU" sz="2000" dirty="0" err="1">
                <a:solidFill>
                  <a:srgbClr val="074D67"/>
                </a:solidFill>
                <a:latin typeface="Futura Md BT" panose="020B0602020204020303" pitchFamily="34" charset="0"/>
              </a:rPr>
              <a:t>Фараби</a:t>
            </a:r>
            <a:endParaRPr lang="ru-RU" sz="2000" dirty="0">
              <a:solidFill>
                <a:srgbClr val="074D67"/>
              </a:solidFill>
              <a:latin typeface="Futura Md BT" panose="020B0602020204020303" pitchFamily="34" charset="0"/>
            </a:endParaRPr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560914" y="0"/>
            <a:ext cx="11352942" cy="161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2800" dirty="0">
                <a:solidFill>
                  <a:srgbClr val="FCB414"/>
                </a:solidFill>
                <a:latin typeface="Futura Md BT" panose="020B0602020204020303" pitchFamily="34" charset="0"/>
              </a:rPr>
              <a:t>Запусти свою мечту</a:t>
            </a:r>
            <a:r>
              <a:rPr lang="en-US" sz="2800" dirty="0">
                <a:solidFill>
                  <a:srgbClr val="FCB414"/>
                </a:solidFill>
                <a:latin typeface="Futura Md BT" panose="020B0602020204020303" pitchFamily="34" charset="0"/>
              </a:rPr>
              <a:t>: </a:t>
            </a:r>
            <a:r>
              <a:rPr lang="ru-RU" sz="2800" dirty="0">
                <a:solidFill>
                  <a:prstClr val="black"/>
                </a:solidFill>
                <a:latin typeface="Futura Md BT" panose="020B0602020204020303" pitchFamily="34" charset="0"/>
              </a:rPr>
              <a:t>Образовательная программа по разработке наноспутников UniSat для девочек (UNEPG)</a:t>
            </a:r>
            <a:endParaRPr lang="ja-JP" altLang="en-US" sz="2800" dirty="0">
              <a:solidFill>
                <a:prstClr val="black"/>
              </a:solidFill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73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:split orient="vert"/>
      </p:transition>
    </mc:Choice>
    <mc:Fallback xmlns="">
      <p:transition spd="slow" advClick="0" advTm="10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5493" y="1217513"/>
            <a:ext cx="7585788" cy="381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1601371" y="215648"/>
            <a:ext cx="117717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200" b="1" dirty="0" err="1">
                <a:solidFill>
                  <a:srgbClr val="001D3C"/>
                </a:solidFill>
              </a:rPr>
              <a:t>Основы</a:t>
            </a:r>
            <a:r>
              <a:rPr lang="en-US" sz="3200" b="1" dirty="0">
                <a:solidFill>
                  <a:srgbClr val="001D3C"/>
                </a:solidFill>
              </a:rPr>
              <a:t> </a:t>
            </a:r>
            <a:r>
              <a:rPr lang="en-US" sz="3200" b="1" dirty="0" err="1">
                <a:solidFill>
                  <a:srgbClr val="001D3C"/>
                </a:solidFill>
              </a:rPr>
              <a:t>программирования</a:t>
            </a:r>
            <a:r>
              <a:rPr lang="en-US" sz="3200" b="1" dirty="0">
                <a:solidFill>
                  <a:srgbClr val="001D3C"/>
                </a:solidFill>
              </a:rPr>
              <a:t> </a:t>
            </a:r>
            <a:r>
              <a:rPr lang="en-US" sz="3200" b="1" i="0" u="none" strike="noStrike" cap="none" dirty="0">
                <a:solidFill>
                  <a:srgbClr val="001D3C"/>
                </a:solidFill>
                <a:latin typeface="Arial"/>
                <a:ea typeface="Arial"/>
                <a:cs typeface="Arial"/>
                <a:sym typeface="Arial"/>
              </a:rPr>
              <a:t>в Python</a:t>
            </a:r>
            <a:endParaRPr lang="en-US" sz="3200" dirty="0"/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rgbClr val="001D3C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093933" y="1170019"/>
            <a:ext cx="6976755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</a:t>
            </a:r>
            <a:r>
              <a:rPr 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lang="en-US" b="1" dirty="0">
              <a:solidFill>
                <a:schemeClr val="dk1"/>
              </a:solidFill>
            </a:endParaRPr>
          </a:p>
          <a:p>
            <a:endParaRPr lang="en-US" sz="3200" b="1" dirty="0">
              <a:solidFill>
                <a:schemeClr val="dk1"/>
              </a:solidFill>
            </a:endParaRPr>
          </a:p>
          <a:p>
            <a:endParaRPr lang="en-US" sz="2000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8FFD09E8-193C-499F-BBB1-08D400438D6F}"/>
              </a:ext>
            </a:extLst>
          </p:cNvPr>
          <p:cNvSpPr txBox="1"/>
          <p:nvPr/>
        </p:nvSpPr>
        <p:spPr>
          <a:xfrm>
            <a:off x="6577152" y="2155043"/>
            <a:ext cx="641919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      1) </a:t>
            </a:r>
            <a:r>
              <a:rPr lang="en-US" sz="2000" dirty="0" err="1">
                <a:solidFill>
                  <a:schemeClr val="dk1"/>
                </a:solidFill>
              </a:rPr>
              <a:t>Введение</a:t>
            </a:r>
            <a:r>
              <a:rPr lang="en-US" sz="2000" dirty="0">
                <a:solidFill>
                  <a:schemeClr val="dk1"/>
                </a:solidFill>
              </a:rPr>
              <a:t> в Python;</a:t>
            </a:r>
            <a:endParaRPr lang="en-US" sz="3200" b="1" dirty="0">
              <a:solidFill>
                <a:schemeClr val="dk1"/>
              </a:solidFill>
            </a:endParaRPr>
          </a:p>
        </p:txBody>
      </p:sp>
      <p:sp>
        <p:nvSpPr>
          <p:cNvPr id="10" name="Google Shape;107;p15">
            <a:extLst>
              <a:ext uri="{FF2B5EF4-FFF2-40B4-BE49-F238E27FC236}">
                <a16:creationId xmlns:a16="http://schemas.microsoft.com/office/drawing/2014/main" id="{7C97EF4E-E55A-4CA9-8A44-C47063C326B3}"/>
              </a:ext>
            </a:extLst>
          </p:cNvPr>
          <p:cNvSpPr txBox="1"/>
          <p:nvPr/>
        </p:nvSpPr>
        <p:spPr>
          <a:xfrm>
            <a:off x="7023201" y="2554629"/>
            <a:ext cx="69767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2) </a:t>
            </a:r>
            <a:r>
              <a:rPr lang="en-US" sz="2000" dirty="0" err="1">
                <a:solidFill>
                  <a:schemeClr val="dk1"/>
                </a:solidFill>
              </a:rPr>
              <a:t>Первая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программа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на</a:t>
            </a:r>
            <a:r>
              <a:rPr lang="en-US" sz="2000" dirty="0">
                <a:solidFill>
                  <a:schemeClr val="dk1"/>
                </a:solidFill>
              </a:rPr>
              <a:t> Python;</a:t>
            </a:r>
          </a:p>
        </p:txBody>
      </p:sp>
      <p:sp>
        <p:nvSpPr>
          <p:cNvPr id="11" name="Google Shape;107;p15">
            <a:extLst>
              <a:ext uri="{FF2B5EF4-FFF2-40B4-BE49-F238E27FC236}">
                <a16:creationId xmlns:a16="http://schemas.microsoft.com/office/drawing/2014/main" id="{A91F13FC-83A2-425B-BF14-62E9F76FA44F}"/>
              </a:ext>
            </a:extLst>
          </p:cNvPr>
          <p:cNvSpPr txBox="1"/>
          <p:nvPr/>
        </p:nvSpPr>
        <p:spPr>
          <a:xfrm>
            <a:off x="7023200" y="2954214"/>
            <a:ext cx="69767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</a:rPr>
              <a:t>3) </a:t>
            </a:r>
            <a:r>
              <a:rPr lang="en-US" sz="2000" dirty="0" err="1">
                <a:solidFill>
                  <a:schemeClr val="dk1"/>
                </a:solidFill>
              </a:rPr>
              <a:t>Комментарии</a:t>
            </a:r>
            <a:r>
              <a:rPr lang="en-US" sz="2000" dirty="0">
                <a:solidFill>
                  <a:schemeClr val="dk1"/>
                </a:solidFill>
              </a:rPr>
              <a:t>;</a:t>
            </a:r>
          </a:p>
        </p:txBody>
      </p:sp>
      <p:sp>
        <p:nvSpPr>
          <p:cNvPr id="12" name="Google Shape;107;p15">
            <a:extLst>
              <a:ext uri="{FF2B5EF4-FFF2-40B4-BE49-F238E27FC236}">
                <a16:creationId xmlns:a16="http://schemas.microsoft.com/office/drawing/2014/main" id="{88FA4D31-4CDB-4F95-AB63-C5EC7B168E11}"/>
              </a:ext>
            </a:extLst>
          </p:cNvPr>
          <p:cNvSpPr txBox="1"/>
          <p:nvPr/>
        </p:nvSpPr>
        <p:spPr>
          <a:xfrm>
            <a:off x="7023201" y="3353800"/>
            <a:ext cx="69767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4) </a:t>
            </a:r>
            <a:r>
              <a:rPr lang="en-US" sz="2000" dirty="0" err="1">
                <a:solidFill>
                  <a:schemeClr val="dk1"/>
                </a:solidFill>
              </a:rPr>
              <a:t>Литеральные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константы</a:t>
            </a:r>
            <a:r>
              <a:rPr lang="en-US" sz="2000" dirty="0">
                <a:solidFill>
                  <a:schemeClr val="dk1"/>
                </a:solidFill>
              </a:rPr>
              <a:t>;</a:t>
            </a:r>
          </a:p>
        </p:txBody>
      </p:sp>
      <p:sp>
        <p:nvSpPr>
          <p:cNvPr id="13" name="Google Shape;107;p15">
            <a:extLst>
              <a:ext uri="{FF2B5EF4-FFF2-40B4-BE49-F238E27FC236}">
                <a16:creationId xmlns:a16="http://schemas.microsoft.com/office/drawing/2014/main" id="{1898BD93-BF7C-4137-BEC9-9170156CBBE9}"/>
              </a:ext>
            </a:extLst>
          </p:cNvPr>
          <p:cNvSpPr txBox="1"/>
          <p:nvPr/>
        </p:nvSpPr>
        <p:spPr>
          <a:xfrm>
            <a:off x="7023201" y="3753385"/>
            <a:ext cx="69767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5) </a:t>
            </a:r>
            <a:r>
              <a:rPr lang="en-US" sz="2000" dirty="0" err="1">
                <a:solidFill>
                  <a:schemeClr val="dk1"/>
                </a:solidFill>
              </a:rPr>
              <a:t>Числа</a:t>
            </a:r>
            <a:r>
              <a:rPr lang="en-US" sz="2000" dirty="0">
                <a:solidFill>
                  <a:schemeClr val="dk1"/>
                </a:solidFill>
              </a:rPr>
              <a:t> в Python;</a:t>
            </a:r>
            <a:endParaRPr lang="en-US" sz="3200" b="1" dirty="0">
              <a:solidFill>
                <a:schemeClr val="dk1"/>
              </a:solidFill>
            </a:endParaRPr>
          </a:p>
        </p:txBody>
      </p:sp>
      <p:grpSp>
        <p:nvGrpSpPr>
          <p:cNvPr id="14" name="Группа 8">
            <a:extLst>
              <a:ext uri="{FF2B5EF4-FFF2-40B4-BE49-F238E27FC236}">
                <a16:creationId xmlns:a16="http://schemas.microsoft.com/office/drawing/2014/main" id="{A438F283-9C52-4AB2-B523-5B6EE62F4832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15" name="Группа 9">
              <a:extLst>
                <a:ext uri="{FF2B5EF4-FFF2-40B4-BE49-F238E27FC236}">
                  <a16:creationId xmlns:a16="http://schemas.microsoft.com/office/drawing/2014/main" id="{27726B12-E661-4D00-9822-F835E86423D5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7" name="Прямоугольник 11">
                <a:extLst>
                  <a:ext uri="{FF2B5EF4-FFF2-40B4-BE49-F238E27FC236}">
                    <a16:creationId xmlns:a16="http://schemas.microsoft.com/office/drawing/2014/main" id="{1AB42C44-60B0-4242-8530-28C8ADD4A0BA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8" name="Рисунок 12">
                <a:extLst>
                  <a:ext uri="{FF2B5EF4-FFF2-40B4-BE49-F238E27FC236}">
                    <a16:creationId xmlns:a16="http://schemas.microsoft.com/office/drawing/2014/main" id="{331181D7-A416-4466-AB00-5C0643C9D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9" name="Picture 18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4B236F53-92AC-4A8A-A4AF-49256CBE5E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7">
                <a:extLst>
                  <a:ext uri="{FF2B5EF4-FFF2-40B4-BE49-F238E27FC236}">
                    <a16:creationId xmlns:a16="http://schemas.microsoft.com/office/drawing/2014/main" id="{1AAF2975-427A-4F58-910A-412192C37CD3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6" name="Рисунок 10">
              <a:extLst>
                <a:ext uri="{FF2B5EF4-FFF2-40B4-BE49-F238E27FC236}">
                  <a16:creationId xmlns:a16="http://schemas.microsoft.com/office/drawing/2014/main" id="{C28ABBA4-CE70-4499-8B7C-9D4C132C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3" name="Google Shape;107;p15">
            <a:extLst>
              <a:ext uri="{FF2B5EF4-FFF2-40B4-BE49-F238E27FC236}">
                <a16:creationId xmlns:a16="http://schemas.microsoft.com/office/drawing/2014/main" id="{E6168789-B1D3-497B-A23E-974550BE24C2}"/>
              </a:ext>
            </a:extLst>
          </p:cNvPr>
          <p:cNvSpPr txBox="1"/>
          <p:nvPr/>
        </p:nvSpPr>
        <p:spPr>
          <a:xfrm>
            <a:off x="7026918" y="4156687"/>
            <a:ext cx="69767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6) Строки;</a:t>
            </a:r>
            <a:endParaRPr lang="en-US" sz="32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618" y="841220"/>
            <a:ext cx="3420021" cy="4123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3" name="Google Shape;113;p16"/>
          <p:cNvSpPr txBox="1"/>
          <p:nvPr/>
        </p:nvSpPr>
        <p:spPr>
          <a:xfrm>
            <a:off x="724332" y="5069242"/>
            <a:ext cx="365389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b="1" dirty="0" err="1">
                <a:solidFill>
                  <a:srgbClr val="202124"/>
                </a:solidFill>
                <a:highlight>
                  <a:srgbClr val="FFFFFF"/>
                </a:highlight>
              </a:rPr>
              <a:t>Гвидо</a:t>
            </a:r>
            <a:r>
              <a:rPr lang="en-US" sz="1200" b="1" dirty="0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 err="1">
                <a:solidFill>
                  <a:srgbClr val="202124"/>
                </a:solidFill>
                <a:highlight>
                  <a:srgbClr val="FFFFFF"/>
                </a:highlight>
              </a:rPr>
              <a:t>ван</a:t>
            </a:r>
            <a:r>
              <a:rPr lang="en-US" sz="1200" b="1" dirty="0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r>
              <a:rPr lang="en-US" sz="1200" b="1" dirty="0" err="1">
                <a:solidFill>
                  <a:srgbClr val="202124"/>
                </a:solidFill>
                <a:highlight>
                  <a:srgbClr val="FFFFFF"/>
                </a:highlight>
              </a:rPr>
              <a:t>Россум</a:t>
            </a:r>
            <a:r>
              <a:rPr lang="en-US" sz="1200" b="1" dirty="0">
                <a:solidFill>
                  <a:srgbClr val="202124"/>
                </a:solidFill>
                <a:highlight>
                  <a:srgbClr val="FFFFFF"/>
                </a:highlight>
              </a:rPr>
              <a:t> - </a:t>
            </a:r>
            <a:r>
              <a:rPr lang="en-US" sz="1200" b="1" dirty="0" err="1">
                <a:solidFill>
                  <a:srgbClr val="202124"/>
                </a:solidFill>
                <a:highlight>
                  <a:srgbClr val="FFFFFF"/>
                </a:highlight>
              </a:rPr>
              <a:t>создатель</a:t>
            </a:r>
            <a:r>
              <a:rPr lang="en-US" sz="1200" b="1" dirty="0">
                <a:solidFill>
                  <a:srgbClr val="202124"/>
                </a:solidFill>
                <a:highlight>
                  <a:srgbClr val="FFFFFF"/>
                </a:highlight>
              </a:rPr>
              <a:t>  </a:t>
            </a:r>
            <a:r>
              <a:rPr lang="en-US" sz="1200" b="1" dirty="0" err="1">
                <a:solidFill>
                  <a:srgbClr val="202124"/>
                </a:solidFill>
                <a:highlight>
                  <a:srgbClr val="FFFFFF"/>
                </a:highlight>
              </a:rPr>
              <a:t>языка</a:t>
            </a:r>
            <a:r>
              <a:rPr lang="en-US" sz="1200" b="1" dirty="0">
                <a:solidFill>
                  <a:srgbClr val="202124"/>
                </a:solidFill>
                <a:highlight>
                  <a:srgbClr val="FFFFFF"/>
                </a:highlight>
              </a:rPr>
              <a:t> Python </a:t>
            </a:r>
            <a:endParaRPr lang="en-US" sz="1200" b="1">
              <a:ea typeface="Calibri"/>
              <a:cs typeface="Calibri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9873" y="3347675"/>
            <a:ext cx="2283974" cy="262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8184" y="3838300"/>
            <a:ext cx="3184548" cy="252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Группа 8">
            <a:extLst>
              <a:ext uri="{FF2B5EF4-FFF2-40B4-BE49-F238E27FC236}">
                <a16:creationId xmlns:a16="http://schemas.microsoft.com/office/drawing/2014/main" id="{A438F283-9C52-4AB2-B523-5B6EE62F4832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9" name="Группа 9">
              <a:extLst>
                <a:ext uri="{FF2B5EF4-FFF2-40B4-BE49-F238E27FC236}">
                  <a16:creationId xmlns:a16="http://schemas.microsoft.com/office/drawing/2014/main" id="{27726B12-E661-4D00-9822-F835E86423D5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1" name="Прямоугольник 11">
                <a:extLst>
                  <a:ext uri="{FF2B5EF4-FFF2-40B4-BE49-F238E27FC236}">
                    <a16:creationId xmlns:a16="http://schemas.microsoft.com/office/drawing/2014/main" id="{1AB42C44-60B0-4242-8530-28C8ADD4A0BA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" name="Рисунок 12">
                <a:extLst>
                  <a:ext uri="{FF2B5EF4-FFF2-40B4-BE49-F238E27FC236}">
                    <a16:creationId xmlns:a16="http://schemas.microsoft.com/office/drawing/2014/main" id="{331181D7-A416-4466-AB00-5C0643C9D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3" name="Picture 12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4B236F53-92AC-4A8A-A4AF-49256CBE5E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7">
                <a:extLst>
                  <a:ext uri="{FF2B5EF4-FFF2-40B4-BE49-F238E27FC236}">
                    <a16:creationId xmlns:a16="http://schemas.microsoft.com/office/drawing/2014/main" id="{1AAF2975-427A-4F58-910A-412192C37CD3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0" name="Рисунок 10">
              <a:extLst>
                <a:ext uri="{FF2B5EF4-FFF2-40B4-BE49-F238E27FC236}">
                  <a16:creationId xmlns:a16="http://schemas.microsoft.com/office/drawing/2014/main" id="{C28ABBA4-CE70-4499-8B7C-9D4C132C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19" name="Google Shape;114;p16">
            <a:extLst>
              <a:ext uri="{FF2B5EF4-FFF2-40B4-BE49-F238E27FC236}">
                <a16:creationId xmlns:a16="http://schemas.microsoft.com/office/drawing/2014/main" id="{A6D9465D-864F-4C84-922A-93C25E36E132}"/>
              </a:ext>
            </a:extLst>
          </p:cNvPr>
          <p:cNvSpPr/>
          <p:nvPr/>
        </p:nvSpPr>
        <p:spPr>
          <a:xfrm>
            <a:off x="4902314" y="769394"/>
            <a:ext cx="6663402" cy="2495743"/>
          </a:xfrm>
          <a:prstGeom prst="roundRect">
            <a:avLst>
              <a:gd name="adj" fmla="val 16667"/>
            </a:avLst>
          </a:prstGeom>
          <a:solidFill>
            <a:srgbClr val="F4F5F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15;p16">
            <a:extLst>
              <a:ext uri="{FF2B5EF4-FFF2-40B4-BE49-F238E27FC236}">
                <a16:creationId xmlns:a16="http://schemas.microsoft.com/office/drawing/2014/main" id="{83DA7781-24EB-47F7-9129-598D6691D38B}"/>
              </a:ext>
            </a:extLst>
          </p:cNvPr>
          <p:cNvSpPr txBox="1"/>
          <p:nvPr/>
        </p:nvSpPr>
        <p:spPr>
          <a:xfrm>
            <a:off x="5103183" y="954983"/>
            <a:ext cx="64125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Python</a:t>
            </a:r>
            <a:r>
              <a:rPr lang="en-US">
                <a:solidFill>
                  <a:schemeClr val="tx1"/>
                </a:solidFill>
              </a:rPr>
              <a:t>  — </a:t>
            </a:r>
            <a:r>
              <a:rPr lang="en-US" err="1">
                <a:solidFill>
                  <a:schemeClr val="tx1"/>
                </a:solidFill>
                <a:uFill>
                  <a:noFill/>
                </a:uFill>
              </a:rPr>
              <a:t>высокоуровневый</a:t>
            </a:r>
            <a:r>
              <a:rPr lang="en-US">
                <a:solidFill>
                  <a:schemeClr val="tx1"/>
                </a:solidFill>
                <a:uFill>
                  <a:noFill/>
                </a:uFill>
              </a:rPr>
              <a:t> </a:t>
            </a:r>
            <a:r>
              <a:rPr lang="en-US" err="1">
                <a:solidFill>
                  <a:schemeClr val="tx1"/>
                </a:solidFill>
                <a:uFill>
                  <a:noFill/>
                </a:uFill>
              </a:rPr>
              <a:t>язык</a:t>
            </a:r>
            <a:r>
              <a:rPr lang="en-US">
                <a:solidFill>
                  <a:schemeClr val="tx1"/>
                </a:solidFill>
                <a:uFill>
                  <a:noFill/>
                </a:uFill>
              </a:rPr>
              <a:t> </a:t>
            </a:r>
            <a:r>
              <a:rPr lang="en-US" err="1">
                <a:solidFill>
                  <a:schemeClr val="tx1"/>
                </a:solidFill>
                <a:uFill>
                  <a:noFill/>
                </a:uFill>
              </a:rPr>
              <a:t>программирования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общего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назначения</a:t>
            </a:r>
            <a:r>
              <a:rPr lang="en-US">
                <a:solidFill>
                  <a:schemeClr val="tx1"/>
                </a:solidFill>
              </a:rPr>
              <a:t> с </a:t>
            </a:r>
            <a:r>
              <a:rPr lang="en-US" err="1">
                <a:solidFill>
                  <a:schemeClr val="tx1"/>
                </a:solidFill>
                <a:uFill>
                  <a:noFill/>
                </a:uFill>
              </a:rPr>
              <a:t>динамической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  <a:uFill>
                  <a:noFill/>
                </a:uFill>
              </a:rPr>
              <a:t>строгой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типизацией</a:t>
            </a:r>
            <a:r>
              <a:rPr lang="en-US">
                <a:solidFill>
                  <a:schemeClr val="tx1"/>
                </a:solidFill>
              </a:rPr>
              <a:t> и </a:t>
            </a:r>
            <a:r>
              <a:rPr lang="en-US" err="1">
                <a:solidFill>
                  <a:schemeClr val="tx1"/>
                </a:solidFill>
              </a:rPr>
              <a:t>автоматическим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управлением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памятью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ориентированный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на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повышение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производительности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разработчика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читаемости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кода</a:t>
            </a:r>
            <a:r>
              <a:rPr lang="en-US">
                <a:solidFill>
                  <a:schemeClr val="tx1"/>
                </a:solidFill>
              </a:rPr>
              <a:t> и </a:t>
            </a:r>
            <a:r>
              <a:rPr lang="en-US" err="1">
                <a:solidFill>
                  <a:schemeClr val="tx1"/>
                </a:solidFill>
              </a:rPr>
              <a:t>его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качества</a:t>
            </a:r>
            <a:r>
              <a:rPr lang="en-US">
                <a:solidFill>
                  <a:schemeClr val="tx1"/>
                </a:solidFill>
              </a:rPr>
              <a:t>, а </a:t>
            </a:r>
            <a:r>
              <a:rPr lang="en-US" err="1">
                <a:solidFill>
                  <a:schemeClr val="tx1"/>
                </a:solidFill>
              </a:rPr>
              <a:t>также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на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обеспечение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переносимости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написанных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на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нём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программ</a:t>
            </a:r>
            <a:r>
              <a:rPr lang="en-US">
                <a:solidFill>
                  <a:schemeClr val="tx1"/>
                </a:solidFill>
              </a:rPr>
              <a:t>. </a:t>
            </a:r>
            <a:r>
              <a:rPr lang="en-US" err="1">
                <a:solidFill>
                  <a:schemeClr val="tx1"/>
                </a:solidFill>
              </a:rPr>
              <a:t>Язык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является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полностью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объектно-ориентированным</a:t>
            </a:r>
            <a:r>
              <a:rPr lang="en-US">
                <a:solidFill>
                  <a:schemeClr val="tx1"/>
                </a:solidFill>
              </a:rPr>
              <a:t> — </a:t>
            </a:r>
            <a:r>
              <a:rPr lang="en-US" err="1">
                <a:solidFill>
                  <a:schemeClr val="tx1"/>
                </a:solidFill>
              </a:rPr>
              <a:t>всё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является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объектами</a:t>
            </a:r>
            <a:r>
              <a:rPr lang="en-US">
                <a:solidFill>
                  <a:schemeClr val="tx1"/>
                </a:solidFill>
              </a:rPr>
              <a:t>. </a:t>
            </a:r>
            <a:r>
              <a:rPr lang="en-US" err="1">
                <a:solidFill>
                  <a:schemeClr val="tx1"/>
                </a:solidFill>
              </a:rPr>
              <a:t>Необычной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особенностью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языка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является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выделение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блоков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кода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пробельными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отступами</a:t>
            </a:r>
            <a:r>
              <a:rPr lang="en-US">
                <a:solidFill>
                  <a:schemeClr val="tx1"/>
                </a:solidFill>
              </a:rPr>
              <a:t>. </a:t>
            </a:r>
            <a:r>
              <a:rPr lang="en-US" err="1">
                <a:solidFill>
                  <a:schemeClr val="tx1"/>
                </a:solidFill>
                <a:uFill>
                  <a:noFill/>
                </a:uFill>
              </a:rPr>
              <a:t>Синтаксис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ядра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языка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минималистичен</a:t>
            </a:r>
            <a:r>
              <a:rPr lang="en-US">
                <a:solidFill>
                  <a:schemeClr val="tx1"/>
                </a:solidFill>
              </a:rPr>
              <a:t>, </a:t>
            </a:r>
            <a:r>
              <a:rPr lang="en-US" err="1">
                <a:solidFill>
                  <a:schemeClr val="tx1"/>
                </a:solidFill>
              </a:rPr>
              <a:t>за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счёт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чего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на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практике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редко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возникает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необходимость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обращаться</a:t>
            </a:r>
            <a:r>
              <a:rPr lang="en-US">
                <a:solidFill>
                  <a:schemeClr val="tx1"/>
                </a:solidFill>
              </a:rPr>
              <a:t> к </a:t>
            </a:r>
            <a:r>
              <a:rPr lang="en-US" err="1">
                <a:solidFill>
                  <a:schemeClr val="tx1"/>
                </a:solidFill>
              </a:rPr>
              <a:t>документации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8A754CB0-FC6F-4896-84D5-AE4D0EEB8376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1. Введение в Python</a:t>
            </a:r>
            <a:endParaRPr lang="en-US" b="1">
              <a:solidFill>
                <a:schemeClr val="bg1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>
            <a:off x="5251772" y="2428486"/>
            <a:ext cx="6239100" cy="73710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4F5F7"/>
                </a:solidFill>
              </a:rPr>
              <a:t>print(“Текст”)</a:t>
            </a:r>
            <a:endParaRPr sz="3000" b="1">
              <a:solidFill>
                <a:srgbClr val="F4F5F7"/>
              </a:solidFill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5329825" y="3366861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Функция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 Python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выводит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заданные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объекты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стандартное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устройство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вывода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экран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3904706" y="2169409"/>
            <a:ext cx="6766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3200" b="1" dirty="0">
              <a:solidFill>
                <a:schemeClr val="dk1"/>
              </a:solidFill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170" y="985558"/>
            <a:ext cx="3532919" cy="4510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Группа 8">
            <a:extLst>
              <a:ext uri="{FF2B5EF4-FFF2-40B4-BE49-F238E27FC236}">
                <a16:creationId xmlns:a16="http://schemas.microsoft.com/office/drawing/2014/main" id="{8A9CAB3C-03C5-42F2-A760-740A9126A236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7" name="Группа 9">
              <a:extLst>
                <a:ext uri="{FF2B5EF4-FFF2-40B4-BE49-F238E27FC236}">
                  <a16:creationId xmlns:a16="http://schemas.microsoft.com/office/drawing/2014/main" id="{47EBA265-5268-4DF6-8F34-B2A66514E7FD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9" name="Прямоугольник 11">
                <a:extLst>
                  <a:ext uri="{FF2B5EF4-FFF2-40B4-BE49-F238E27FC236}">
                    <a16:creationId xmlns:a16="http://schemas.microsoft.com/office/drawing/2014/main" id="{D7900DD2-885C-4E76-957E-722ACD4A5493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0" name="Рисунок 12">
                <a:extLst>
                  <a:ext uri="{FF2B5EF4-FFF2-40B4-BE49-F238E27FC236}">
                    <a16:creationId xmlns:a16="http://schemas.microsoft.com/office/drawing/2014/main" id="{012D80B2-DBFF-465E-9280-F84FAA1854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1" name="Picture 10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E2246CFD-2C85-4B3A-8F9A-07941F0F5C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D81556-0E7A-4578-9D67-03B6420AC543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8" name="Рисунок 10">
              <a:extLst>
                <a:ext uri="{FF2B5EF4-FFF2-40B4-BE49-F238E27FC236}">
                  <a16:creationId xmlns:a16="http://schemas.microsoft.com/office/drawing/2014/main" id="{08BDC4AB-B9A7-4348-8471-BE3EADF3E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A754CB0-FC6F-4896-84D5-AE4D0EEB8376}"/>
              </a:ext>
            </a:extLst>
          </p:cNvPr>
          <p:cNvSpPr>
            <a:spLocks noGrp="1"/>
          </p:cNvSpPr>
          <p:nvPr/>
        </p:nvSpPr>
        <p:spPr>
          <a:xfrm>
            <a:off x="3485" y="3485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2. </a:t>
            </a:r>
            <a:r>
              <a:rPr lang="en-US" sz="2000" b="1" dirty="0" err="1">
                <a:solidFill>
                  <a:schemeClr val="bg1"/>
                </a:solidFill>
                <a:ea typeface="+mj-lt"/>
                <a:cs typeface="+mj-lt"/>
              </a:rPr>
              <a:t>Первая</a:t>
            </a:r>
            <a:r>
              <a:rPr lang="en-US" sz="2000" b="1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r>
              <a:rPr lang="en-US" sz="2000" b="1" dirty="0" err="1">
                <a:solidFill>
                  <a:schemeClr val="bg1"/>
                </a:solidFill>
                <a:ea typeface="+mj-lt"/>
                <a:cs typeface="+mj-lt"/>
              </a:rPr>
              <a:t>программа</a:t>
            </a:r>
            <a:r>
              <a:rPr lang="en-US" sz="2000" b="1" dirty="0">
                <a:solidFill>
                  <a:schemeClr val="bg1"/>
                </a:solidFill>
                <a:ea typeface="+mj-lt"/>
                <a:cs typeface="+mj-lt"/>
              </a:rPr>
              <a:t> в Python</a:t>
            </a:r>
            <a:endParaRPr lang="ru-RU" sz="2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2A30D9-73BC-4753-853D-5FB812E4E8D8}"/>
              </a:ext>
            </a:extLst>
          </p:cNvPr>
          <p:cNvSpPr txBox="1"/>
          <p:nvPr/>
        </p:nvSpPr>
        <p:spPr>
          <a:xfrm>
            <a:off x="2366457" y="5039412"/>
            <a:ext cx="746388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 err="1">
                <a:solidFill>
                  <a:schemeClr val="tx1"/>
                </a:solidFill>
              </a:rPr>
              <a:t>Комментарии</a:t>
            </a:r>
            <a:r>
              <a:rPr lang="en-US" i="1" dirty="0">
                <a:solidFill>
                  <a:schemeClr val="tx1"/>
                </a:solidFill>
              </a:rPr>
              <a:t> – </a:t>
            </a:r>
            <a:r>
              <a:rPr lang="en-US" i="1" dirty="0" err="1">
                <a:solidFill>
                  <a:schemeClr val="tx1"/>
                </a:solidFill>
              </a:rPr>
              <a:t>это</a:t>
            </a:r>
            <a:r>
              <a:rPr lang="en-US" i="1" dirty="0">
                <a:solidFill>
                  <a:schemeClr val="tx1"/>
                </a:solidFill>
              </a:rPr>
              <a:t> </a:t>
            </a:r>
            <a:r>
              <a:rPr lang="en-US" i="1" dirty="0" err="1">
                <a:solidFill>
                  <a:schemeClr val="tx1"/>
                </a:solidFill>
              </a:rPr>
              <a:t>то</a:t>
            </a:r>
            <a:r>
              <a:rPr lang="en-US" i="1" dirty="0">
                <a:solidFill>
                  <a:schemeClr val="tx1"/>
                </a:solidFill>
              </a:rPr>
              <a:t>, </a:t>
            </a:r>
            <a:r>
              <a:rPr lang="en-US" i="1" dirty="0" err="1">
                <a:solidFill>
                  <a:schemeClr val="tx1"/>
                </a:solidFill>
              </a:rPr>
              <a:t>что</a:t>
            </a:r>
            <a:r>
              <a:rPr lang="en-US" i="1" dirty="0">
                <a:solidFill>
                  <a:schemeClr val="tx1"/>
                </a:solidFill>
              </a:rPr>
              <a:t> </a:t>
            </a:r>
            <a:r>
              <a:rPr lang="en-US" i="1" dirty="0" err="1">
                <a:solidFill>
                  <a:schemeClr val="tx1"/>
                </a:solidFill>
              </a:rPr>
              <a:t>пишется</a:t>
            </a:r>
            <a:r>
              <a:rPr lang="en-US" i="1" dirty="0">
                <a:solidFill>
                  <a:schemeClr val="tx1"/>
                </a:solidFill>
              </a:rPr>
              <a:t> </a:t>
            </a:r>
            <a:r>
              <a:rPr lang="en-US" i="1" dirty="0" err="1">
                <a:solidFill>
                  <a:schemeClr val="tx1"/>
                </a:solidFill>
              </a:rPr>
              <a:t>после</a:t>
            </a:r>
            <a:r>
              <a:rPr lang="en-US" i="1" dirty="0">
                <a:solidFill>
                  <a:schemeClr val="tx1"/>
                </a:solidFill>
              </a:rPr>
              <a:t> </a:t>
            </a:r>
            <a:r>
              <a:rPr lang="en-US" i="1" dirty="0" err="1">
                <a:solidFill>
                  <a:schemeClr val="tx1"/>
                </a:solidFill>
              </a:rPr>
              <a:t>символа</a:t>
            </a:r>
            <a:r>
              <a:rPr lang="en-US" i="1" dirty="0">
                <a:solidFill>
                  <a:schemeClr val="tx1"/>
                </a:solidFill>
              </a:rPr>
              <a:t> #, и </a:t>
            </a:r>
            <a:r>
              <a:rPr lang="en-US" i="1" dirty="0" err="1">
                <a:solidFill>
                  <a:schemeClr val="tx1"/>
                </a:solidFill>
              </a:rPr>
              <a:t>представляет</a:t>
            </a:r>
            <a:r>
              <a:rPr lang="en-US" i="1" dirty="0">
                <a:solidFill>
                  <a:schemeClr val="tx1"/>
                </a:solidFill>
              </a:rPr>
              <a:t> </a:t>
            </a:r>
            <a:r>
              <a:rPr lang="en-US" i="1" dirty="0" err="1">
                <a:solidFill>
                  <a:schemeClr val="tx1"/>
                </a:solidFill>
              </a:rPr>
              <a:t>интерес</a:t>
            </a:r>
            <a:r>
              <a:rPr lang="en-US" i="1" dirty="0">
                <a:solidFill>
                  <a:schemeClr val="tx1"/>
                </a:solidFill>
              </a:rPr>
              <a:t> </a:t>
            </a:r>
            <a:r>
              <a:rPr lang="en-US" i="1" dirty="0" err="1">
                <a:solidFill>
                  <a:schemeClr val="tx1"/>
                </a:solidFill>
              </a:rPr>
              <a:t>лишь</a:t>
            </a:r>
            <a:r>
              <a:rPr lang="en-US" i="1" dirty="0">
                <a:solidFill>
                  <a:schemeClr val="tx1"/>
                </a:solidFill>
              </a:rPr>
              <a:t> </a:t>
            </a:r>
            <a:r>
              <a:rPr lang="en-US" i="1" dirty="0" err="1">
                <a:solidFill>
                  <a:schemeClr val="tx1"/>
                </a:solidFill>
              </a:rPr>
              <a:t>как</a:t>
            </a:r>
            <a:r>
              <a:rPr lang="en-US" i="1" dirty="0">
                <a:solidFill>
                  <a:schemeClr val="tx1"/>
                </a:solidFill>
              </a:rPr>
              <a:t> </a:t>
            </a:r>
            <a:r>
              <a:rPr lang="en-US" i="1" dirty="0" err="1">
                <a:solidFill>
                  <a:schemeClr val="tx1"/>
                </a:solidFill>
              </a:rPr>
              <a:t>заметка</a:t>
            </a:r>
            <a:r>
              <a:rPr lang="en-US" i="1" dirty="0">
                <a:solidFill>
                  <a:schemeClr val="tx1"/>
                </a:solidFill>
              </a:rPr>
              <a:t> </a:t>
            </a:r>
            <a:r>
              <a:rPr lang="en-US" i="1" dirty="0" err="1">
                <a:solidFill>
                  <a:schemeClr val="tx1"/>
                </a:solidFill>
              </a:rPr>
              <a:t>для</a:t>
            </a:r>
            <a:r>
              <a:rPr lang="en-US" i="1" dirty="0">
                <a:solidFill>
                  <a:schemeClr val="tx1"/>
                </a:solidFill>
              </a:rPr>
              <a:t> </a:t>
            </a:r>
            <a:r>
              <a:rPr lang="en-US" i="1" dirty="0" err="1">
                <a:solidFill>
                  <a:schemeClr val="tx1"/>
                </a:solidFill>
              </a:rPr>
              <a:t>читающего</a:t>
            </a:r>
            <a:r>
              <a:rPr lang="en-US" i="1" dirty="0">
                <a:solidFill>
                  <a:schemeClr val="tx1"/>
                </a:solidFill>
              </a:rPr>
              <a:t> </a:t>
            </a:r>
            <a:r>
              <a:rPr lang="en-US" i="1" dirty="0" err="1">
                <a:solidFill>
                  <a:schemeClr val="tx1"/>
                </a:solidFill>
              </a:rPr>
              <a:t>программу</a:t>
            </a:r>
            <a:r>
              <a:rPr lang="en-US" i="1" dirty="0">
                <a:solidFill>
                  <a:schemeClr val="tx1"/>
                </a:solidFill>
              </a:rPr>
              <a:t>. </a:t>
            </a:r>
            <a:r>
              <a:rPr lang="en-US" i="1" dirty="0" err="1">
                <a:solidFill>
                  <a:schemeClr val="tx1"/>
                </a:solidFill>
              </a:rPr>
              <a:t>Так</a:t>
            </a:r>
            <a:r>
              <a:rPr lang="en-US" i="1" dirty="0">
                <a:solidFill>
                  <a:schemeClr val="tx1"/>
                </a:solidFill>
              </a:rPr>
              <a:t> </a:t>
            </a:r>
            <a:r>
              <a:rPr lang="en-US" i="1" dirty="0" err="1">
                <a:solidFill>
                  <a:schemeClr val="tx1"/>
                </a:solidFill>
              </a:rPr>
              <a:t>же</a:t>
            </a:r>
            <a:r>
              <a:rPr lang="en-US" i="1" dirty="0">
                <a:solidFill>
                  <a:schemeClr val="tx1"/>
                </a:solidFill>
              </a:rPr>
              <a:t> </a:t>
            </a:r>
            <a:r>
              <a:rPr lang="en-US" i="1" dirty="0" err="1">
                <a:solidFill>
                  <a:schemeClr val="tx1"/>
                </a:solidFill>
              </a:rPr>
              <a:t>для</a:t>
            </a:r>
            <a:r>
              <a:rPr lang="en-US" i="1" dirty="0">
                <a:solidFill>
                  <a:schemeClr val="tx1"/>
                </a:solidFill>
              </a:rPr>
              <a:t> </a:t>
            </a:r>
            <a:r>
              <a:rPr lang="en-US" i="1" dirty="0" err="1">
                <a:solidFill>
                  <a:schemeClr val="tx1"/>
                </a:solidFill>
              </a:rPr>
              <a:t>многострочных</a:t>
            </a:r>
            <a:r>
              <a:rPr lang="en-US" i="1" dirty="0">
                <a:solidFill>
                  <a:schemeClr val="tx1"/>
                </a:solidFill>
              </a:rPr>
              <a:t> </a:t>
            </a:r>
            <a:r>
              <a:rPr lang="en-US" i="1" dirty="0" err="1">
                <a:solidFill>
                  <a:schemeClr val="tx1"/>
                </a:solidFill>
              </a:rPr>
              <a:t>комментариев</a:t>
            </a:r>
            <a:r>
              <a:rPr lang="en-US" i="1" dirty="0">
                <a:solidFill>
                  <a:schemeClr val="tx1"/>
                </a:solidFill>
              </a:rPr>
              <a:t> </a:t>
            </a:r>
            <a:r>
              <a:rPr lang="en-US" i="1" dirty="0" err="1">
                <a:solidFill>
                  <a:schemeClr val="tx1"/>
                </a:solidFill>
              </a:rPr>
              <a:t>используется</a:t>
            </a:r>
            <a:r>
              <a:rPr lang="en-US" i="1" dirty="0">
                <a:solidFill>
                  <a:schemeClr val="tx1"/>
                </a:solidFill>
              </a:rPr>
              <a:t> </a:t>
            </a:r>
            <a:r>
              <a:rPr lang="en-US" i="1" dirty="0" err="1">
                <a:solidFill>
                  <a:schemeClr val="tx1"/>
                </a:solidFill>
              </a:rPr>
              <a:t>знак</a:t>
            </a:r>
            <a:r>
              <a:rPr lang="en-US" i="1" dirty="0">
                <a:solidFill>
                  <a:schemeClr val="tx1"/>
                </a:solidFill>
              </a:rPr>
              <a:t> ‘‘’ </a:t>
            </a:r>
            <a:r>
              <a:rPr lang="en-US" i="1" dirty="0" err="1">
                <a:solidFill>
                  <a:schemeClr val="tx1"/>
                </a:solidFill>
              </a:rPr>
              <a:t>или</a:t>
            </a:r>
            <a:r>
              <a:rPr lang="en-US" i="1" dirty="0">
                <a:solidFill>
                  <a:schemeClr val="tx1"/>
                </a:solidFill>
              </a:rPr>
              <a:t> “”” 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36F8B-4A84-4AB1-AE9B-2546E554E8FA}"/>
              </a:ext>
            </a:extLst>
          </p:cNvPr>
          <p:cNvSpPr txBox="1"/>
          <p:nvPr/>
        </p:nvSpPr>
        <p:spPr>
          <a:xfrm>
            <a:off x="4724400" y="20053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3A3B3-0BCD-489E-9A1E-19B5068B999B}"/>
              </a:ext>
            </a:extLst>
          </p:cNvPr>
          <p:cNvSpPr txBox="1"/>
          <p:nvPr/>
        </p:nvSpPr>
        <p:spPr>
          <a:xfrm>
            <a:off x="494349" y="5098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err="1">
                <a:solidFill>
                  <a:schemeClr val="tx1"/>
                </a:solidFill>
                <a:latin typeface="Calibri"/>
              </a:rPr>
              <a:t>Синтаксис</a:t>
            </a:r>
            <a:r>
              <a:rPr lang="en-US" sz="1800" b="1" dirty="0">
                <a:solidFill>
                  <a:schemeClr val="tx1"/>
                </a:solidFill>
                <a:latin typeface="Calibri"/>
              </a:rPr>
              <a:t>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978F4C-1D60-475E-A774-3243B18A5ABB}"/>
              </a:ext>
            </a:extLst>
          </p:cNvPr>
          <p:cNvGrpSpPr/>
          <p:nvPr/>
        </p:nvGrpSpPr>
        <p:grpSpPr>
          <a:xfrm>
            <a:off x="408625" y="972346"/>
            <a:ext cx="4845436" cy="1403194"/>
            <a:chOff x="168895" y="1349065"/>
            <a:chExt cx="4845436" cy="140319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8D53EB9-6972-4405-BCA5-240782307E66}"/>
                </a:ext>
              </a:extLst>
            </p:cNvPr>
            <p:cNvSpPr/>
            <p:nvPr/>
          </p:nvSpPr>
          <p:spPr>
            <a:xfrm>
              <a:off x="168895" y="1349065"/>
              <a:ext cx="4785730" cy="1403194"/>
            </a:xfrm>
            <a:prstGeom prst="roundRect">
              <a:avLst/>
            </a:prstGeom>
            <a:solidFill>
              <a:srgbClr val="D9DBE1"/>
            </a:solidFill>
            <a:ln>
              <a:solidFill>
                <a:srgbClr val="D9DB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Google Shape;122;p17">
              <a:extLst>
                <a:ext uri="{FF2B5EF4-FFF2-40B4-BE49-F238E27FC236}">
                  <a16:creationId xmlns:a16="http://schemas.microsoft.com/office/drawing/2014/main" id="{53AE8D43-3B5C-40DF-89B6-F773B984EE20}"/>
                </a:ext>
              </a:extLst>
            </p:cNvPr>
            <p:cNvSpPr/>
            <p:nvPr/>
          </p:nvSpPr>
          <p:spPr>
            <a:xfrm>
              <a:off x="363821" y="1620023"/>
              <a:ext cx="802881" cy="737100"/>
            </a:xfrm>
            <a:prstGeom prst="roundRect">
              <a:avLst>
                <a:gd name="adj" fmla="val 16667"/>
              </a:avLst>
            </a:prstGeom>
            <a:solidFill>
              <a:srgbClr val="00ADE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3000" b="1" dirty="0">
                  <a:solidFill>
                    <a:srgbClr val="F4F5F7"/>
                  </a:solidFill>
                </a:rPr>
                <a:t>#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F01AC2-AE08-4694-91E8-FA0FE9061E1C}"/>
                </a:ext>
              </a:extLst>
            </p:cNvPr>
            <p:cNvSpPr txBox="1"/>
            <p:nvPr/>
          </p:nvSpPr>
          <p:spPr>
            <a:xfrm>
              <a:off x="1239644" y="1806499"/>
              <a:ext cx="377468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800" i="1" dirty="0"/>
                <a:t>- </a:t>
              </a:r>
              <a:r>
                <a:rPr lang="en-US" sz="1800" i="1" dirty="0" err="1"/>
                <a:t>однострочный</a:t>
              </a:r>
              <a:r>
                <a:rPr lang="en-US" sz="1800" i="1" dirty="0"/>
                <a:t> </a:t>
              </a:r>
              <a:r>
                <a:rPr lang="en-US" sz="1800" i="1" dirty="0" err="1"/>
                <a:t>комментарий</a:t>
              </a:r>
              <a:endParaRPr lang="en-US" sz="1800" i="1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771694-1A2E-4F83-A6E1-E59CD9C94FBD}"/>
              </a:ext>
            </a:extLst>
          </p:cNvPr>
          <p:cNvGrpSpPr/>
          <p:nvPr/>
        </p:nvGrpSpPr>
        <p:grpSpPr>
          <a:xfrm>
            <a:off x="408625" y="2607858"/>
            <a:ext cx="5728240" cy="2118730"/>
            <a:chOff x="168895" y="2984577"/>
            <a:chExt cx="5728240" cy="211873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CBA5F5B-F457-41A0-ABA2-8DA82B4741DC}"/>
                </a:ext>
              </a:extLst>
            </p:cNvPr>
            <p:cNvSpPr/>
            <p:nvPr/>
          </p:nvSpPr>
          <p:spPr>
            <a:xfrm>
              <a:off x="168895" y="2984577"/>
              <a:ext cx="5687119" cy="2118730"/>
            </a:xfrm>
            <a:prstGeom prst="roundRect">
              <a:avLst/>
            </a:prstGeom>
            <a:solidFill>
              <a:srgbClr val="D9DBE1"/>
            </a:solidFill>
            <a:ln>
              <a:solidFill>
                <a:srgbClr val="D9DB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Google Shape;122;p17">
              <a:extLst>
                <a:ext uri="{FF2B5EF4-FFF2-40B4-BE49-F238E27FC236}">
                  <a16:creationId xmlns:a16="http://schemas.microsoft.com/office/drawing/2014/main" id="{B817B5D5-D289-41D8-A3EB-D8FB246652EF}"/>
                </a:ext>
              </a:extLst>
            </p:cNvPr>
            <p:cNvSpPr/>
            <p:nvPr/>
          </p:nvSpPr>
          <p:spPr>
            <a:xfrm>
              <a:off x="348954" y="3073399"/>
              <a:ext cx="1546295" cy="746393"/>
            </a:xfrm>
            <a:prstGeom prst="roundRect">
              <a:avLst>
                <a:gd name="adj" fmla="val 16667"/>
              </a:avLst>
            </a:prstGeom>
            <a:solidFill>
              <a:srgbClr val="00ADE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3000" b="1" dirty="0">
                  <a:solidFill>
                    <a:srgbClr val="F4F5F7"/>
                  </a:solidFill>
                </a:rPr>
                <a:t>""" """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C5E0E0-490C-4D30-AEEA-3C6DE91F84DF}"/>
                </a:ext>
              </a:extLst>
            </p:cNvPr>
            <p:cNvSpPr txBox="1"/>
            <p:nvPr/>
          </p:nvSpPr>
          <p:spPr>
            <a:xfrm>
              <a:off x="2122448" y="3878766"/>
              <a:ext cx="377468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800" i="1" dirty="0"/>
                <a:t>- </a:t>
              </a:r>
              <a:r>
                <a:rPr lang="en-US" sz="1800" i="1" dirty="0" err="1"/>
                <a:t>многострочные</a:t>
              </a:r>
              <a:r>
                <a:rPr lang="en-US" sz="1800" i="1" dirty="0"/>
                <a:t> </a:t>
              </a:r>
              <a:r>
                <a:rPr lang="en-US" sz="1800" i="1" dirty="0" err="1"/>
                <a:t>комментарии</a:t>
              </a:r>
              <a:endParaRPr lang="en-US" sz="1800" i="1" dirty="0"/>
            </a:p>
          </p:txBody>
        </p:sp>
        <p:sp>
          <p:nvSpPr>
            <p:cNvPr id="15" name="Google Shape;122;p17">
              <a:extLst>
                <a:ext uri="{FF2B5EF4-FFF2-40B4-BE49-F238E27FC236}">
                  <a16:creationId xmlns:a16="http://schemas.microsoft.com/office/drawing/2014/main" id="{622DC8FF-DB06-4BA2-A300-BAE1F719A5FB}"/>
                </a:ext>
              </a:extLst>
            </p:cNvPr>
            <p:cNvSpPr/>
            <p:nvPr/>
          </p:nvSpPr>
          <p:spPr>
            <a:xfrm>
              <a:off x="348954" y="4300033"/>
              <a:ext cx="1546295" cy="746393"/>
            </a:xfrm>
            <a:prstGeom prst="roundRect">
              <a:avLst>
                <a:gd name="adj" fmla="val 16667"/>
              </a:avLst>
            </a:prstGeom>
            <a:solidFill>
              <a:srgbClr val="00ADE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3000" b="1" dirty="0">
                  <a:solidFill>
                    <a:srgbClr val="F4F5F7"/>
                  </a:solidFill>
                </a:rPr>
                <a:t>''' '''</a:t>
              </a:r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458F8864-EC02-43B6-A074-1274411FD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592" y="1060005"/>
            <a:ext cx="4806175" cy="3622136"/>
          </a:xfrm>
          <a:prstGeom prst="rect">
            <a:avLst/>
          </a:prstGeom>
        </p:spPr>
      </p:pic>
      <p:grpSp>
        <p:nvGrpSpPr>
          <p:cNvPr id="6" name="Группа 8">
            <a:extLst>
              <a:ext uri="{FF2B5EF4-FFF2-40B4-BE49-F238E27FC236}">
                <a16:creationId xmlns:a16="http://schemas.microsoft.com/office/drawing/2014/main" id="{84000429-48D1-4666-8CCC-3E5C6AF73B9A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21" name="Группа 9">
              <a:extLst>
                <a:ext uri="{FF2B5EF4-FFF2-40B4-BE49-F238E27FC236}">
                  <a16:creationId xmlns:a16="http://schemas.microsoft.com/office/drawing/2014/main" id="{580E7144-BE43-4375-B583-E4B818FB4AA5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23" name="Прямоугольник 11">
                <a:extLst>
                  <a:ext uri="{FF2B5EF4-FFF2-40B4-BE49-F238E27FC236}">
                    <a16:creationId xmlns:a16="http://schemas.microsoft.com/office/drawing/2014/main" id="{BEA2D3F0-1FC9-4060-A2F0-FE675545603E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Рисунок 12">
                <a:extLst>
                  <a:ext uri="{FF2B5EF4-FFF2-40B4-BE49-F238E27FC236}">
                    <a16:creationId xmlns:a16="http://schemas.microsoft.com/office/drawing/2014/main" id="{C344C06E-F98D-4110-93E0-B307D5360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25" name="Picture 24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5E655D3E-18FA-4FB8-9C40-D35ED8268E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BE79FA-C943-44C0-8038-6E8105083847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22" name="Рисунок 10">
              <a:extLst>
                <a:ext uri="{FF2B5EF4-FFF2-40B4-BE49-F238E27FC236}">
                  <a16:creationId xmlns:a16="http://schemas.microsoft.com/office/drawing/2014/main" id="{7D875A09-1D37-4207-8914-A01C338FC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BCE57FD-C3DA-48B0-9C89-5F17B430B6B2}"/>
              </a:ext>
            </a:extLst>
          </p:cNvPr>
          <p:cNvSpPr>
            <a:spLocks noGrp="1"/>
          </p:cNvSpPr>
          <p:nvPr/>
        </p:nvSpPr>
        <p:spPr>
          <a:xfrm>
            <a:off x="3485" y="3485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3. </a:t>
            </a:r>
            <a:r>
              <a:rPr lang="en-US" sz="2000" b="1" dirty="0" err="1">
                <a:solidFill>
                  <a:schemeClr val="bg1"/>
                </a:solidFill>
                <a:ea typeface="+mj-lt"/>
                <a:cs typeface="+mj-lt"/>
              </a:rPr>
              <a:t>Комментарии</a:t>
            </a: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ru-RU" sz="2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31F361E3-84F3-465A-A699-2D7D83B6ED1F}"/>
              </a:ext>
            </a:extLst>
          </p:cNvPr>
          <p:cNvSpPr/>
          <p:nvPr/>
        </p:nvSpPr>
        <p:spPr>
          <a:xfrm>
            <a:off x="2326258" y="1074044"/>
            <a:ext cx="5064511" cy="1579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E66333-EFDA-45BF-A273-A3F25328C342}"/>
              </a:ext>
            </a:extLst>
          </p:cNvPr>
          <p:cNvGrpSpPr/>
          <p:nvPr/>
        </p:nvGrpSpPr>
        <p:grpSpPr>
          <a:xfrm>
            <a:off x="3082409" y="1150529"/>
            <a:ext cx="6719159" cy="4199928"/>
            <a:chOff x="2625606" y="1611405"/>
            <a:chExt cx="6719159" cy="4199928"/>
          </a:xfrm>
        </p:grpSpPr>
        <p:pic>
          <p:nvPicPr>
            <p:cNvPr id="6" name="Google Shape;116;p16">
              <a:extLst>
                <a:ext uri="{FF2B5EF4-FFF2-40B4-BE49-F238E27FC236}">
                  <a16:creationId xmlns:a16="http://schemas.microsoft.com/office/drawing/2014/main" id="{CB926488-FEEC-4DDC-B6BD-D4E8CD230FB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3679" y="1611405"/>
              <a:ext cx="2283974" cy="2621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114;p16">
              <a:extLst>
                <a:ext uri="{FF2B5EF4-FFF2-40B4-BE49-F238E27FC236}">
                  <a16:creationId xmlns:a16="http://schemas.microsoft.com/office/drawing/2014/main" id="{F51397E8-C0B6-4BAC-99E4-8C7AC02E72CF}"/>
                </a:ext>
              </a:extLst>
            </p:cNvPr>
            <p:cNvSpPr/>
            <p:nvPr/>
          </p:nvSpPr>
          <p:spPr>
            <a:xfrm>
              <a:off x="2625606" y="4486466"/>
              <a:ext cx="6719159" cy="1324867"/>
            </a:xfrm>
            <a:prstGeom prst="roundRect">
              <a:avLst>
                <a:gd name="adj" fmla="val 16667"/>
              </a:avLst>
            </a:prstGeom>
            <a:solidFill>
              <a:srgbClr val="F4F5F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b="1" i="1" dirty="0" err="1"/>
                <a:t>Литерал</a:t>
              </a:r>
              <a:r>
                <a:rPr lang="en-US" i="1" dirty="0"/>
                <a:t> (</a:t>
              </a:r>
              <a:r>
                <a:rPr lang="en-US" b="1" i="1" dirty="0" err="1"/>
                <a:t>англ</a:t>
              </a:r>
              <a:r>
                <a:rPr lang="en-US" i="1" dirty="0"/>
                <a:t>. </a:t>
              </a:r>
              <a:r>
                <a:rPr lang="en" i="1" dirty="0"/>
                <a:t>literal</a:t>
              </a:r>
              <a:r>
                <a:rPr lang="en-US" i="1" dirty="0"/>
                <a:t>) — </a:t>
              </a:r>
              <a:r>
                <a:rPr lang="en-US" i="1" dirty="0" err="1"/>
                <a:t>запись</a:t>
              </a:r>
              <a:r>
                <a:rPr lang="en-US" i="1" dirty="0"/>
                <a:t> в </a:t>
              </a:r>
              <a:r>
                <a:rPr lang="en-US" dirty="0" err="1">
                  <a:solidFill>
                    <a:schemeClr val="tx1"/>
                  </a:solidFill>
                </a:rPr>
                <a:t>исходном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коде</a:t>
              </a:r>
              <a:r>
                <a:rPr lang="en-US" dirty="0">
                  <a:solidFill>
                    <a:schemeClr val="tx1"/>
                  </a:solidFill>
                </a:rPr>
                <a:t> </a:t>
              </a:r>
              <a:r>
                <a:rPr lang="en-US" dirty="0" err="1">
                  <a:solidFill>
                    <a:schemeClr val="tx1"/>
                  </a:solidFill>
                </a:rPr>
                <a:t>компьютерной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программы</a:t>
              </a:r>
              <a:r>
                <a:rPr lang="en-US" i="1" dirty="0"/>
                <a:t>, </a:t>
              </a:r>
              <a:r>
                <a:rPr lang="en-US" i="1" dirty="0" err="1"/>
                <a:t>представляющая</a:t>
              </a:r>
              <a:r>
                <a:rPr lang="en-US" i="1" dirty="0"/>
                <a:t> </a:t>
              </a:r>
              <a:r>
                <a:rPr lang="en-US" i="1" dirty="0" err="1"/>
                <a:t>собой</a:t>
              </a:r>
              <a:r>
                <a:rPr lang="en-US" i="1" dirty="0"/>
                <a:t> </a:t>
              </a:r>
              <a:r>
                <a:rPr lang="en-US" i="1" dirty="0" err="1"/>
                <a:t>фиксированное</a:t>
              </a:r>
              <a:r>
                <a:rPr lang="en-US" i="1" dirty="0"/>
                <a:t> </a:t>
              </a:r>
              <a:r>
                <a:rPr lang="en-US" i="1" dirty="0" err="1"/>
                <a:t>значение</a:t>
              </a:r>
              <a:r>
                <a:rPr lang="en-US" i="1" dirty="0"/>
                <a:t>. </a:t>
              </a:r>
              <a:r>
                <a:rPr lang="en-US" i="1" dirty="0" err="1"/>
                <a:t>Литералами</a:t>
              </a:r>
              <a:r>
                <a:rPr lang="en-US" i="1" dirty="0"/>
                <a:t> </a:t>
              </a:r>
              <a:r>
                <a:rPr lang="en-US" i="1" dirty="0" err="1"/>
                <a:t>также</a:t>
              </a:r>
              <a:r>
                <a:rPr lang="en-US" i="1" dirty="0"/>
                <a:t> </a:t>
              </a:r>
              <a:r>
                <a:rPr lang="en-US" i="1" dirty="0" err="1"/>
                <a:t>называют</a:t>
              </a:r>
              <a:r>
                <a:rPr lang="en-US" i="1" dirty="0"/>
                <a:t> </a:t>
              </a:r>
              <a:r>
                <a:rPr lang="en-US" i="1" dirty="0" err="1"/>
                <a:t>представление</a:t>
              </a:r>
              <a:r>
                <a:rPr lang="en-US" i="1" dirty="0"/>
                <a:t> </a:t>
              </a:r>
              <a:r>
                <a:rPr lang="en-US" i="1" dirty="0" err="1"/>
                <a:t>значения</a:t>
              </a:r>
              <a:r>
                <a:rPr lang="en-US" i="1" dirty="0"/>
                <a:t> </a:t>
              </a:r>
              <a:r>
                <a:rPr lang="en-US" i="1" dirty="0" err="1"/>
                <a:t>некоторого</a:t>
              </a:r>
              <a:r>
                <a:rPr lang="en-US" i="1" dirty="0"/>
                <a:t> </a:t>
              </a:r>
              <a:r>
                <a:rPr lang="en-US" i="1" dirty="0" err="1"/>
                <a:t>типа</a:t>
              </a:r>
              <a:r>
                <a:rPr lang="en-US" i="1" dirty="0"/>
                <a:t> </a:t>
              </a:r>
              <a:r>
                <a:rPr lang="en-US" i="1" dirty="0" err="1"/>
                <a:t>данных</a:t>
              </a:r>
              <a:r>
                <a:rPr lang="en-US" i="1" dirty="0"/>
                <a:t>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F954C01-E547-43B9-ACBB-F862ECFDC6CD}"/>
              </a:ext>
            </a:extLst>
          </p:cNvPr>
          <p:cNvSpPr txBox="1"/>
          <p:nvPr/>
        </p:nvSpPr>
        <p:spPr>
          <a:xfrm>
            <a:off x="1253882" y="53135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/>
              <a:t>Примеры</a:t>
            </a:r>
            <a:r>
              <a:rPr lang="en-US" sz="2400" dirty="0"/>
              <a:t>: 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8C27A4-93C3-4C6B-AD7A-BDD7F3CA91BC}"/>
              </a:ext>
            </a:extLst>
          </p:cNvPr>
          <p:cNvGrpSpPr/>
          <p:nvPr/>
        </p:nvGrpSpPr>
        <p:grpSpPr>
          <a:xfrm>
            <a:off x="2892893" y="1493683"/>
            <a:ext cx="4101782" cy="737101"/>
            <a:chOff x="2213065" y="1796584"/>
            <a:chExt cx="4101782" cy="737101"/>
          </a:xfrm>
        </p:grpSpPr>
        <p:sp>
          <p:nvSpPr>
            <p:cNvPr id="19" name="Google Shape;122;p17">
              <a:extLst>
                <a:ext uri="{FF2B5EF4-FFF2-40B4-BE49-F238E27FC236}">
                  <a16:creationId xmlns:a16="http://schemas.microsoft.com/office/drawing/2014/main" id="{A1E168FC-7F84-4123-9061-C1B4C03727AF}"/>
                </a:ext>
              </a:extLst>
            </p:cNvPr>
            <p:cNvSpPr/>
            <p:nvPr/>
          </p:nvSpPr>
          <p:spPr>
            <a:xfrm>
              <a:off x="5205308" y="1796585"/>
              <a:ext cx="1109539" cy="737100"/>
            </a:xfrm>
            <a:prstGeom prst="roundRect">
              <a:avLst>
                <a:gd name="adj" fmla="val 16667"/>
              </a:avLst>
            </a:prstGeom>
            <a:solidFill>
              <a:srgbClr val="00ADE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3000" b="1" dirty="0">
                  <a:solidFill>
                    <a:srgbClr val="F4F5F7"/>
                  </a:solidFill>
                </a:rPr>
                <a:t>-2</a:t>
              </a:r>
              <a:endParaRPr lang="en-US" dirty="0"/>
            </a:p>
          </p:txBody>
        </p:sp>
        <p:sp>
          <p:nvSpPr>
            <p:cNvPr id="13" name="Google Shape;122;p17">
              <a:extLst>
                <a:ext uri="{FF2B5EF4-FFF2-40B4-BE49-F238E27FC236}">
                  <a16:creationId xmlns:a16="http://schemas.microsoft.com/office/drawing/2014/main" id="{2551E234-876E-4B6F-811F-B1287002DEF4}"/>
                </a:ext>
              </a:extLst>
            </p:cNvPr>
            <p:cNvSpPr/>
            <p:nvPr/>
          </p:nvSpPr>
          <p:spPr>
            <a:xfrm>
              <a:off x="2213065" y="1796584"/>
              <a:ext cx="802881" cy="737100"/>
            </a:xfrm>
            <a:prstGeom prst="roundRect">
              <a:avLst>
                <a:gd name="adj" fmla="val 16667"/>
              </a:avLst>
            </a:prstGeom>
            <a:solidFill>
              <a:srgbClr val="00ADE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3000" b="1" dirty="0">
                  <a:solidFill>
                    <a:srgbClr val="F4F5F7"/>
                  </a:solidFill>
                </a:rPr>
                <a:t>5</a:t>
              </a:r>
            </a:p>
          </p:txBody>
        </p:sp>
        <p:sp>
          <p:nvSpPr>
            <p:cNvPr id="18" name="Google Shape;122;p17">
              <a:extLst>
                <a:ext uri="{FF2B5EF4-FFF2-40B4-BE49-F238E27FC236}">
                  <a16:creationId xmlns:a16="http://schemas.microsoft.com/office/drawing/2014/main" id="{3B6259CA-F6E9-4401-84B1-8B5C6FBAB772}"/>
                </a:ext>
              </a:extLst>
            </p:cNvPr>
            <p:cNvSpPr/>
            <p:nvPr/>
          </p:nvSpPr>
          <p:spPr>
            <a:xfrm>
              <a:off x="3569796" y="1796585"/>
              <a:ext cx="1109539" cy="737100"/>
            </a:xfrm>
            <a:prstGeom prst="roundRect">
              <a:avLst>
                <a:gd name="adj" fmla="val 16667"/>
              </a:avLst>
            </a:prstGeom>
            <a:solidFill>
              <a:srgbClr val="00ADE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3000" b="1" dirty="0">
                  <a:solidFill>
                    <a:srgbClr val="F4F5F7"/>
                  </a:solidFill>
                </a:rPr>
                <a:t>1.23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63D5D6C-DD0C-471F-AF59-6E6AAC91AC61}"/>
              </a:ext>
            </a:extLst>
          </p:cNvPr>
          <p:cNvSpPr txBox="1"/>
          <p:nvPr/>
        </p:nvSpPr>
        <p:spPr>
          <a:xfrm>
            <a:off x="5794520" y="2748816"/>
            <a:ext cx="43787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i="1" dirty="0" err="1"/>
              <a:t>Численные</a:t>
            </a:r>
            <a:r>
              <a:rPr lang="en-US" sz="1800" i="1" dirty="0"/>
              <a:t> </a:t>
            </a:r>
            <a:r>
              <a:rPr lang="en-US" sz="1800" i="1" dirty="0" err="1"/>
              <a:t>литеральные</a:t>
            </a:r>
            <a:r>
              <a:rPr lang="en-US" sz="1800" i="1" dirty="0"/>
              <a:t> </a:t>
            </a:r>
            <a:r>
              <a:rPr lang="en-US" sz="1800" i="1" dirty="0" err="1"/>
              <a:t>константы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1F001F-B840-4931-A826-3C72DFA5ACED}"/>
              </a:ext>
            </a:extLst>
          </p:cNvPr>
          <p:cNvGrpSpPr/>
          <p:nvPr/>
        </p:nvGrpSpPr>
        <p:grpSpPr>
          <a:xfrm>
            <a:off x="2892893" y="4049170"/>
            <a:ext cx="5374879" cy="737101"/>
            <a:chOff x="2213065" y="1796584"/>
            <a:chExt cx="5374879" cy="737101"/>
          </a:xfrm>
        </p:grpSpPr>
        <p:sp>
          <p:nvSpPr>
            <p:cNvPr id="25" name="Google Shape;122;p17">
              <a:extLst>
                <a:ext uri="{FF2B5EF4-FFF2-40B4-BE49-F238E27FC236}">
                  <a16:creationId xmlns:a16="http://schemas.microsoft.com/office/drawing/2014/main" id="{69FFB100-724A-46E9-B0E5-2E8AD3EA98EE}"/>
                </a:ext>
              </a:extLst>
            </p:cNvPr>
            <p:cNvSpPr/>
            <p:nvPr/>
          </p:nvSpPr>
          <p:spPr>
            <a:xfrm>
              <a:off x="2213065" y="1796584"/>
              <a:ext cx="2512734" cy="737100"/>
            </a:xfrm>
            <a:prstGeom prst="roundRect">
              <a:avLst>
                <a:gd name="adj" fmla="val 16667"/>
              </a:avLst>
            </a:prstGeom>
            <a:solidFill>
              <a:srgbClr val="00ADE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3000" b="1" dirty="0" err="1">
                  <a:solidFill>
                    <a:srgbClr val="F4F5F7"/>
                  </a:solidFill>
                </a:rPr>
                <a:t>Текст</a:t>
              </a:r>
            </a:p>
          </p:txBody>
        </p:sp>
        <p:sp>
          <p:nvSpPr>
            <p:cNvPr id="26" name="Google Shape;122;p17">
              <a:extLst>
                <a:ext uri="{FF2B5EF4-FFF2-40B4-BE49-F238E27FC236}">
                  <a16:creationId xmlns:a16="http://schemas.microsoft.com/office/drawing/2014/main" id="{84052053-B4B1-41E4-80A3-47A145DAC225}"/>
                </a:ext>
              </a:extLst>
            </p:cNvPr>
            <p:cNvSpPr/>
            <p:nvPr/>
          </p:nvSpPr>
          <p:spPr>
            <a:xfrm>
              <a:off x="5112381" y="1796585"/>
              <a:ext cx="2475563" cy="737100"/>
            </a:xfrm>
            <a:prstGeom prst="roundRect">
              <a:avLst>
                <a:gd name="adj" fmla="val 16667"/>
              </a:avLst>
            </a:prstGeom>
            <a:solidFill>
              <a:srgbClr val="00ADE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3000" b="1" dirty="0">
                  <a:solidFill>
                    <a:srgbClr val="F4F5F7"/>
                  </a:solidFill>
                </a:rPr>
                <a:t>Text</a:t>
              </a:r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FCBD5C2A-7443-4C98-B0DB-F35E14ED8310}"/>
              </a:ext>
            </a:extLst>
          </p:cNvPr>
          <p:cNvSpPr/>
          <p:nvPr/>
        </p:nvSpPr>
        <p:spPr>
          <a:xfrm>
            <a:off x="2372721" y="3675995"/>
            <a:ext cx="6458413" cy="1579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12829F-5AE7-4144-BBEF-30849679AB40}"/>
              </a:ext>
            </a:extLst>
          </p:cNvPr>
          <p:cNvSpPr txBox="1"/>
          <p:nvPr/>
        </p:nvSpPr>
        <p:spPr>
          <a:xfrm>
            <a:off x="5794520" y="5545913"/>
            <a:ext cx="43787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i="1" dirty="0" err="1"/>
              <a:t>Строковые</a:t>
            </a:r>
            <a:r>
              <a:rPr lang="en-US" sz="1800" i="1" dirty="0"/>
              <a:t> </a:t>
            </a:r>
            <a:r>
              <a:rPr lang="en-US" sz="1800" i="1" dirty="0" err="1"/>
              <a:t>литеральные</a:t>
            </a:r>
            <a:r>
              <a:rPr lang="en-US" sz="1800" i="1" dirty="0"/>
              <a:t> </a:t>
            </a:r>
            <a:r>
              <a:rPr lang="en-US" sz="1800" i="1" dirty="0" err="1"/>
              <a:t>константы</a:t>
            </a:r>
            <a:endParaRPr lang="en-US" sz="1800" i="1" dirty="0"/>
          </a:p>
        </p:txBody>
      </p:sp>
      <p:grpSp>
        <p:nvGrpSpPr>
          <p:cNvPr id="3" name="Группа 8">
            <a:extLst>
              <a:ext uri="{FF2B5EF4-FFF2-40B4-BE49-F238E27FC236}">
                <a16:creationId xmlns:a16="http://schemas.microsoft.com/office/drawing/2014/main" id="{8D0EA18E-15E9-4BC0-97FD-CF05C9F54AB1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21" name="Группа 9">
              <a:extLst>
                <a:ext uri="{FF2B5EF4-FFF2-40B4-BE49-F238E27FC236}">
                  <a16:creationId xmlns:a16="http://schemas.microsoft.com/office/drawing/2014/main" id="{7036FB47-016F-4287-A183-3DCEB1389C15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24" name="Прямоугольник 11">
                <a:extLst>
                  <a:ext uri="{FF2B5EF4-FFF2-40B4-BE49-F238E27FC236}">
                    <a16:creationId xmlns:a16="http://schemas.microsoft.com/office/drawing/2014/main" id="{560CD9A9-F609-407A-BEAC-3418B79A4B12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9" name="Рисунок 12">
                <a:extLst>
                  <a:ext uri="{FF2B5EF4-FFF2-40B4-BE49-F238E27FC236}">
                    <a16:creationId xmlns:a16="http://schemas.microsoft.com/office/drawing/2014/main" id="{945AA683-4B0B-446C-ABAF-18151D193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30" name="Picture 29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9FF6FDE7-C8B1-4E3C-A4E2-B91FA5AC97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CD1513-DF3E-4785-9175-A504D179085C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22" name="Рисунок 10">
              <a:extLst>
                <a:ext uri="{FF2B5EF4-FFF2-40B4-BE49-F238E27FC236}">
                  <a16:creationId xmlns:a16="http://schemas.microsoft.com/office/drawing/2014/main" id="{AB2E289C-0238-403F-B6D7-D9ED8BAA4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821491AC-36F6-4010-8BFF-1E513A63B994}"/>
              </a:ext>
            </a:extLst>
          </p:cNvPr>
          <p:cNvSpPr>
            <a:spLocks noGrp="1"/>
          </p:cNvSpPr>
          <p:nvPr/>
        </p:nvSpPr>
        <p:spPr>
          <a:xfrm>
            <a:off x="3485" y="3485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4. </a:t>
            </a:r>
            <a:r>
              <a:rPr lang="ru-RU" sz="2000" b="1" dirty="0">
                <a:solidFill>
                  <a:schemeClr val="bg1"/>
                </a:solidFill>
                <a:ea typeface="+mj-lt"/>
                <a:cs typeface="+mj-lt"/>
              </a:rPr>
              <a:t>Литеральные константы</a:t>
            </a:r>
            <a:endParaRPr lang="en-US" sz="2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/>
      <p:bldP spid="14" grpId="0"/>
      <p:bldP spid="27" grpId="0" animBg="1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3435" y="3971318"/>
            <a:ext cx="10756219" cy="1390259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DF99CD-90CA-46F0-B47B-B03D162ADD8A}"/>
              </a:ext>
            </a:extLst>
          </p:cNvPr>
          <p:cNvSpPr txBox="1"/>
          <p:nvPr/>
        </p:nvSpPr>
        <p:spPr>
          <a:xfrm>
            <a:off x="4735791" y="561441"/>
            <a:ext cx="27270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solidFill>
                  <a:schemeClr val="tx1"/>
                </a:solidFill>
              </a:rPr>
              <a:t>Числа</a:t>
            </a:r>
            <a:r>
              <a:rPr lang="en-US" sz="2400" b="1" dirty="0">
                <a:solidFill>
                  <a:schemeClr val="tx1"/>
                </a:solidFill>
              </a:rPr>
              <a:t> в Python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BDF8CE-4A42-49BF-8306-22D632DC75C5}"/>
              </a:ext>
            </a:extLst>
          </p:cNvPr>
          <p:cNvGrpSpPr/>
          <p:nvPr/>
        </p:nvGrpSpPr>
        <p:grpSpPr>
          <a:xfrm>
            <a:off x="1327236" y="1269764"/>
            <a:ext cx="3374799" cy="1946846"/>
            <a:chOff x="1370045" y="1269764"/>
            <a:chExt cx="3374799" cy="1946846"/>
          </a:xfrm>
        </p:grpSpPr>
        <p:sp>
          <p:nvSpPr>
            <p:cNvPr id="146" name="Google Shape;146;p20"/>
            <p:cNvSpPr/>
            <p:nvPr/>
          </p:nvSpPr>
          <p:spPr>
            <a:xfrm>
              <a:off x="1370045" y="2118048"/>
              <a:ext cx="2341984" cy="653143"/>
            </a:xfrm>
            <a:prstGeom prst="roundRect">
              <a:avLst>
                <a:gd name="adj" fmla="val 16667"/>
              </a:avLst>
            </a:prstGeom>
            <a:solidFill>
              <a:srgbClr val="00ADE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Целые</a:t>
              </a: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 rot="2224023">
              <a:off x="3849479" y="1269764"/>
              <a:ext cx="587829" cy="65314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1D3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06A876-8AA0-4709-9F0F-D2841253BF00}"/>
                </a:ext>
              </a:extLst>
            </p:cNvPr>
            <p:cNvSpPr txBox="1"/>
            <p:nvPr/>
          </p:nvSpPr>
          <p:spPr>
            <a:xfrm>
              <a:off x="2001644" y="2847278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i="1" dirty="0"/>
                <a:t>Integer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BBFD765-090E-407D-854B-291BBE176945}"/>
              </a:ext>
            </a:extLst>
          </p:cNvPr>
          <p:cNvGrpSpPr/>
          <p:nvPr/>
        </p:nvGrpSpPr>
        <p:grpSpPr>
          <a:xfrm>
            <a:off x="4928662" y="1603956"/>
            <a:ext cx="2341984" cy="1993654"/>
            <a:chOff x="4925008" y="1594663"/>
            <a:chExt cx="2341984" cy="1993654"/>
          </a:xfrm>
        </p:grpSpPr>
        <p:sp>
          <p:nvSpPr>
            <p:cNvPr id="147" name="Google Shape;147;p20"/>
            <p:cNvSpPr/>
            <p:nvPr/>
          </p:nvSpPr>
          <p:spPr>
            <a:xfrm>
              <a:off x="4925008" y="2519266"/>
              <a:ext cx="2341984" cy="653143"/>
            </a:xfrm>
            <a:prstGeom prst="roundRect">
              <a:avLst>
                <a:gd name="adj" fmla="val 16667"/>
              </a:avLst>
            </a:prstGeom>
            <a:solidFill>
              <a:srgbClr val="00ADE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С плавающей точкой</a:t>
              </a: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5803527" y="1594663"/>
              <a:ext cx="587829" cy="65314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1D3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B0F3DB-BE8C-4310-A508-7C38835AC65A}"/>
                </a:ext>
              </a:extLst>
            </p:cNvPr>
            <p:cNvSpPr txBox="1"/>
            <p:nvPr/>
          </p:nvSpPr>
          <p:spPr>
            <a:xfrm>
              <a:off x="5681547" y="3209693"/>
              <a:ext cx="726688" cy="37862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i="1" dirty="0"/>
                <a:t>Float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828819D-1BEF-477E-93E0-7BFC61A29BD4}"/>
              </a:ext>
            </a:extLst>
          </p:cNvPr>
          <p:cNvGrpSpPr/>
          <p:nvPr/>
        </p:nvGrpSpPr>
        <p:grpSpPr>
          <a:xfrm>
            <a:off x="7870504" y="1271384"/>
            <a:ext cx="3949725" cy="1973103"/>
            <a:chOff x="7913313" y="1271384"/>
            <a:chExt cx="3949725" cy="1973103"/>
          </a:xfrm>
        </p:grpSpPr>
        <p:sp>
          <p:nvSpPr>
            <p:cNvPr id="148" name="Google Shape;148;p20"/>
            <p:cNvSpPr/>
            <p:nvPr/>
          </p:nvSpPr>
          <p:spPr>
            <a:xfrm>
              <a:off x="8479971" y="2118048"/>
              <a:ext cx="2341984" cy="653143"/>
            </a:xfrm>
            <a:prstGeom prst="roundRect">
              <a:avLst>
                <a:gd name="adj" fmla="val 16667"/>
              </a:avLst>
            </a:prstGeom>
            <a:solidFill>
              <a:srgbClr val="00ADE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Комплексные</a:t>
              </a: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 rot="19084077">
              <a:off x="7913313" y="1271384"/>
              <a:ext cx="587829" cy="65314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1D3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AEA712-A138-4EA8-A73C-E97174605685}"/>
                </a:ext>
              </a:extLst>
            </p:cNvPr>
            <p:cNvSpPr txBox="1"/>
            <p:nvPr/>
          </p:nvSpPr>
          <p:spPr>
            <a:xfrm>
              <a:off x="9119838" y="2875155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800" i="1" dirty="0"/>
                <a:t>Complex</a:t>
              </a:r>
            </a:p>
          </p:txBody>
        </p:sp>
      </p:grpSp>
      <p:grpSp>
        <p:nvGrpSpPr>
          <p:cNvPr id="2" name="Группа 8">
            <a:extLst>
              <a:ext uri="{FF2B5EF4-FFF2-40B4-BE49-F238E27FC236}">
                <a16:creationId xmlns:a16="http://schemas.microsoft.com/office/drawing/2014/main" id="{0F3EA1EA-9A6C-4619-A784-A29371776218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18" name="Группа 9">
              <a:extLst>
                <a:ext uri="{FF2B5EF4-FFF2-40B4-BE49-F238E27FC236}">
                  <a16:creationId xmlns:a16="http://schemas.microsoft.com/office/drawing/2014/main" id="{17A8A8A3-2307-4301-9FBD-A083EF3C6674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20" name="Прямоугольник 11">
                <a:extLst>
                  <a:ext uri="{FF2B5EF4-FFF2-40B4-BE49-F238E27FC236}">
                    <a16:creationId xmlns:a16="http://schemas.microsoft.com/office/drawing/2014/main" id="{4471A9CC-516F-4C20-85C2-FF6511C68BCD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1" name="Рисунок 12">
                <a:extLst>
                  <a:ext uri="{FF2B5EF4-FFF2-40B4-BE49-F238E27FC236}">
                    <a16:creationId xmlns:a16="http://schemas.microsoft.com/office/drawing/2014/main" id="{52271211-662C-4252-90CE-7872E8B06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22" name="Picture 21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EF8196E6-7E62-4635-BF4C-7BB1103756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F7134A-ADE0-4B2C-BFC1-D2FA6496FCA1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9" name="Рисунок 10">
              <a:extLst>
                <a:ext uri="{FF2B5EF4-FFF2-40B4-BE49-F238E27FC236}">
                  <a16:creationId xmlns:a16="http://schemas.microsoft.com/office/drawing/2014/main" id="{F9BDDF52-894C-4DAD-8982-E427D558F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7025896-0BF4-4743-998B-804D28567EB4}"/>
              </a:ext>
            </a:extLst>
          </p:cNvPr>
          <p:cNvSpPr>
            <a:spLocks noGrp="1"/>
          </p:cNvSpPr>
          <p:nvPr/>
        </p:nvSpPr>
        <p:spPr>
          <a:xfrm>
            <a:off x="3485" y="3485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5. </a:t>
            </a:r>
            <a:r>
              <a:rPr lang="ru-RU" sz="2000" b="1" dirty="0">
                <a:solidFill>
                  <a:schemeClr val="bg1"/>
                </a:solidFill>
                <a:ea typeface="+mj-lt"/>
                <a:cs typeface="+mj-lt"/>
              </a:rPr>
              <a:t>Числа в Python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12DE55-634F-4BE3-A8B5-C132C1469E21}"/>
              </a:ext>
            </a:extLst>
          </p:cNvPr>
          <p:cNvSpPr txBox="1"/>
          <p:nvPr/>
        </p:nvSpPr>
        <p:spPr>
          <a:xfrm>
            <a:off x="5198327" y="858643"/>
            <a:ext cx="18975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Строки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72119-16D7-49FF-A32D-70A69FE048D1}"/>
              </a:ext>
            </a:extLst>
          </p:cNvPr>
          <p:cNvSpPr txBox="1"/>
          <p:nvPr/>
        </p:nvSpPr>
        <p:spPr>
          <a:xfrm flipH="1">
            <a:off x="2386300" y="4756768"/>
            <a:ext cx="87611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i="1" dirty="0" err="1">
                <a:solidFill>
                  <a:schemeClr val="tx1"/>
                </a:solidFill>
                <a:latin typeface="Calibri"/>
              </a:rPr>
              <a:t>Строка</a:t>
            </a:r>
            <a:r>
              <a:rPr lang="en-US" sz="1800" i="1" dirty="0">
                <a:solidFill>
                  <a:schemeClr val="tx1"/>
                </a:solidFill>
                <a:latin typeface="Calibri"/>
              </a:rPr>
              <a:t>(String)</a:t>
            </a:r>
            <a:r>
              <a:rPr lang="en-US" sz="1800" dirty="0">
                <a:solidFill>
                  <a:schemeClr val="tx1"/>
                </a:solidFill>
                <a:latin typeface="Calibri"/>
              </a:rPr>
              <a:t> – </a:t>
            </a:r>
            <a:r>
              <a:rPr lang="en-US" sz="1800" dirty="0" err="1">
                <a:solidFill>
                  <a:schemeClr val="tx1"/>
                </a:solidFill>
                <a:latin typeface="Calibri"/>
              </a:rPr>
              <a:t>это</a:t>
            </a:r>
            <a:r>
              <a:rPr lang="en-US" sz="1800" dirty="0">
                <a:solidFill>
                  <a:schemeClr val="tx1"/>
                </a:solidFill>
                <a:latin typeface="Calibri"/>
              </a:rPr>
              <a:t> </a:t>
            </a:r>
            <a:r>
              <a:rPr lang="en-US" sz="1800" dirty="0" err="1">
                <a:solidFill>
                  <a:schemeClr val="tx1"/>
                </a:solidFill>
                <a:latin typeface="Calibri"/>
              </a:rPr>
              <a:t>последовательность</a:t>
            </a:r>
            <a:r>
              <a:rPr lang="en-US" sz="1800" dirty="0">
                <a:solidFill>
                  <a:schemeClr val="tx1"/>
                </a:solidFill>
                <a:latin typeface="Calibri"/>
              </a:rPr>
              <a:t> </a:t>
            </a:r>
            <a:r>
              <a:rPr lang="en-US" sz="1800" dirty="0" err="1">
                <a:solidFill>
                  <a:schemeClr val="tx1"/>
                </a:solidFill>
                <a:latin typeface="Calibri"/>
              </a:rPr>
              <a:t>символов</a:t>
            </a:r>
            <a:r>
              <a:rPr lang="en-US" sz="1800" dirty="0">
                <a:solidFill>
                  <a:schemeClr val="tx1"/>
                </a:solidFill>
                <a:latin typeface="Calibri"/>
              </a:rPr>
              <a:t>. </a:t>
            </a:r>
            <a:r>
              <a:rPr lang="en-US" sz="1800" dirty="0" err="1">
                <a:solidFill>
                  <a:schemeClr val="tx1"/>
                </a:solidFill>
                <a:latin typeface="Calibri"/>
              </a:rPr>
              <a:t>Чаще</a:t>
            </a:r>
            <a:r>
              <a:rPr lang="en-US" sz="1800" dirty="0">
                <a:solidFill>
                  <a:schemeClr val="tx1"/>
                </a:solidFill>
                <a:latin typeface="Calibri"/>
              </a:rPr>
              <a:t> </a:t>
            </a:r>
            <a:r>
              <a:rPr lang="en-US" sz="1800" dirty="0" err="1">
                <a:solidFill>
                  <a:schemeClr val="tx1"/>
                </a:solidFill>
                <a:latin typeface="Calibri"/>
              </a:rPr>
              <a:t>всего</a:t>
            </a:r>
            <a:r>
              <a:rPr lang="en-US" sz="1800" dirty="0">
                <a:solidFill>
                  <a:schemeClr val="tx1"/>
                </a:solidFill>
                <a:latin typeface="Calibri"/>
              </a:rPr>
              <a:t> </a:t>
            </a:r>
            <a:r>
              <a:rPr lang="en-US" sz="1800" dirty="0" err="1">
                <a:solidFill>
                  <a:schemeClr val="tx1"/>
                </a:solidFill>
                <a:latin typeface="Calibri"/>
              </a:rPr>
              <a:t>строки</a:t>
            </a:r>
            <a:r>
              <a:rPr lang="en-US" sz="1800" dirty="0">
                <a:solidFill>
                  <a:schemeClr val="tx1"/>
                </a:solidFill>
                <a:latin typeface="Calibri"/>
              </a:rPr>
              <a:t> – </a:t>
            </a:r>
            <a:r>
              <a:rPr lang="en-US" sz="1800" dirty="0" err="1">
                <a:solidFill>
                  <a:schemeClr val="tx1"/>
                </a:solidFill>
                <a:latin typeface="Calibri"/>
              </a:rPr>
              <a:t>это</a:t>
            </a:r>
            <a:r>
              <a:rPr lang="en-US" sz="1800" dirty="0">
                <a:solidFill>
                  <a:schemeClr val="tx1"/>
                </a:solidFill>
                <a:latin typeface="Calibri"/>
              </a:rPr>
              <a:t> </a:t>
            </a:r>
            <a:r>
              <a:rPr lang="en-US" sz="1800" dirty="0" err="1">
                <a:solidFill>
                  <a:schemeClr val="tx1"/>
                </a:solidFill>
                <a:latin typeface="Calibri"/>
              </a:rPr>
              <a:t>просто</a:t>
            </a:r>
            <a:r>
              <a:rPr lang="en-US" sz="1800" dirty="0">
                <a:solidFill>
                  <a:schemeClr val="tx1"/>
                </a:solidFill>
                <a:latin typeface="Calibri"/>
              </a:rPr>
              <a:t> </a:t>
            </a:r>
            <a:r>
              <a:rPr lang="en-US" sz="1800" dirty="0" err="1">
                <a:solidFill>
                  <a:schemeClr val="tx1"/>
                </a:solidFill>
                <a:latin typeface="Calibri"/>
              </a:rPr>
              <a:t>некоторые</a:t>
            </a:r>
            <a:r>
              <a:rPr lang="en-US" sz="1800" dirty="0">
                <a:solidFill>
                  <a:schemeClr val="tx1"/>
                </a:solidFill>
                <a:latin typeface="Calibri"/>
              </a:rPr>
              <a:t> </a:t>
            </a:r>
            <a:r>
              <a:rPr lang="en-US" sz="1800" dirty="0" err="1">
                <a:solidFill>
                  <a:schemeClr val="tx1"/>
                </a:solidFill>
                <a:latin typeface="Calibri"/>
              </a:rPr>
              <a:t>наборы</a:t>
            </a:r>
            <a:r>
              <a:rPr lang="en-US" sz="1800" dirty="0">
                <a:solidFill>
                  <a:schemeClr val="tx1"/>
                </a:solidFill>
                <a:latin typeface="Calibri"/>
              </a:rPr>
              <a:t> </a:t>
            </a:r>
            <a:r>
              <a:rPr lang="en-US" sz="1800" dirty="0" err="1">
                <a:solidFill>
                  <a:schemeClr val="tx1"/>
                </a:solidFill>
                <a:latin typeface="Calibri"/>
              </a:rPr>
              <a:t>слов</a:t>
            </a:r>
            <a:r>
              <a:rPr lang="en-US" sz="1800" dirty="0">
                <a:solidFill>
                  <a:schemeClr val="tx1"/>
                </a:solidFill>
                <a:latin typeface="Calibri"/>
              </a:rPr>
              <a:t>.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​</a:t>
            </a:r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5AF80EA-ACE0-40E0-A1BD-3F1C3907C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90" y="1093198"/>
            <a:ext cx="6376637" cy="3881726"/>
          </a:xfrm>
          <a:prstGeom prst="rect">
            <a:avLst/>
          </a:prstGeom>
        </p:spPr>
      </p:pic>
      <p:grpSp>
        <p:nvGrpSpPr>
          <p:cNvPr id="2" name="Группа 8">
            <a:extLst>
              <a:ext uri="{FF2B5EF4-FFF2-40B4-BE49-F238E27FC236}">
                <a16:creationId xmlns:a16="http://schemas.microsoft.com/office/drawing/2014/main" id="{3420E974-80D2-4B96-806A-E186FB310889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6" name="Группа 9">
              <a:extLst>
                <a:ext uri="{FF2B5EF4-FFF2-40B4-BE49-F238E27FC236}">
                  <a16:creationId xmlns:a16="http://schemas.microsoft.com/office/drawing/2014/main" id="{86913EEA-0466-4FE2-B911-6BABB349FF32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9" name="Прямоугольник 11">
                <a:extLst>
                  <a:ext uri="{FF2B5EF4-FFF2-40B4-BE49-F238E27FC236}">
                    <a16:creationId xmlns:a16="http://schemas.microsoft.com/office/drawing/2014/main" id="{DDC8E278-DB83-46F4-82AB-6D83509DF383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0" name="Рисунок 12">
                <a:extLst>
                  <a:ext uri="{FF2B5EF4-FFF2-40B4-BE49-F238E27FC236}">
                    <a16:creationId xmlns:a16="http://schemas.microsoft.com/office/drawing/2014/main" id="{F94EA7C0-E90A-48BE-9A19-59E07CA2D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1" name="Picture 10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633CEA2F-EE19-4C53-9F1E-1092F40F75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2845B7-D6DA-4A6C-ADBA-871F36A844AF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8" name="Рисунок 10">
              <a:extLst>
                <a:ext uri="{FF2B5EF4-FFF2-40B4-BE49-F238E27FC236}">
                  <a16:creationId xmlns:a16="http://schemas.microsoft.com/office/drawing/2014/main" id="{17132774-A986-4095-81E3-2E15F0C5C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FE8D0180-F155-40E0-85E7-4B9317B4ED1F}"/>
              </a:ext>
            </a:extLst>
          </p:cNvPr>
          <p:cNvSpPr>
            <a:spLocks noGrp="1"/>
          </p:cNvSpPr>
          <p:nvPr/>
        </p:nvSpPr>
        <p:spPr>
          <a:xfrm>
            <a:off x="3485" y="3485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6. Строки</a:t>
            </a:r>
            <a:endParaRPr lang="ru-RU" sz="2000" b="1" dirty="0">
              <a:solidFill>
                <a:schemeClr val="bg1"/>
              </a:solidFill>
              <a:ea typeface="+mj-lt"/>
              <a:cs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Тема Office</vt:lpstr>
      <vt:lpstr>1_Тема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447</cp:revision>
  <dcterms:modified xsi:type="dcterms:W3CDTF">2022-01-31T05:37:57Z</dcterms:modified>
</cp:coreProperties>
</file>